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gif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0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4841377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08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2589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08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5775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s-ES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40410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s-ES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9849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s-ES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38278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s-ES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83675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8" name="Shape 18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s-ES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67133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08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11463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s-ES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64181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08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7" name="Shape 20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29818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s-ES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9913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s-ES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9735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08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/>
              <a:t>xd</a:t>
            </a:r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69037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/>
              <a:t>xd</a:t>
            </a:r>
          </a:p>
        </p:txBody>
      </p:sp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9504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08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5568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537289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95589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086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07546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5" name="Shape 14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s-ES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8392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609600" y="755779"/>
            <a:ext cx="6858000" cy="320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75000"/>
              </a:lnSpc>
              <a:spcBef>
                <a:spcPts val="0"/>
              </a:spcBef>
              <a:buClr>
                <a:schemeClr val="lt1"/>
              </a:buClr>
              <a:buFont typeface="Calibri"/>
              <a:buNone/>
              <a:defRPr sz="8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ítulo y texto vertical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alibri"/>
              <a:buNone/>
              <a:defRPr sz="4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 rot="5400000">
            <a:off x="4425949" y="-457330"/>
            <a:ext cx="4483101" cy="937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21920" algn="l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SzPct val="1000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5240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 marR="0" lvl="2" indent="-116839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34440" marR="0" lvl="3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91640" marR="0" lvl="5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874520" marR="0" lvl="6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03120" marR="0" lvl="7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331720" marR="0" lvl="8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dt" idx="10"/>
          </p:nvPr>
        </p:nvSpPr>
        <p:spPr>
          <a:xfrm rot="-5400000">
            <a:off x="11382731" y="5940730"/>
            <a:ext cx="77884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ftr" idx="11"/>
          </p:nvPr>
        </p:nvSpPr>
        <p:spPr>
          <a:xfrm rot="-5400000">
            <a:off x="9202186" y="2794727"/>
            <a:ext cx="513993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313320" y="6268939"/>
            <a:ext cx="722377" cy="2015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800" b="0" i="0" u="none" strike="noStrike" cap="none">
              <a:solidFill>
                <a:srgbClr val="8C8C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Título vertical y texto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 rot="5400000">
            <a:off x="7299959" y="2423159"/>
            <a:ext cx="6096000" cy="2011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alibri"/>
              <a:buNone/>
              <a:defRPr sz="4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 rot="5400000">
            <a:off x="2470627" y="-108430"/>
            <a:ext cx="6096000" cy="70748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21920" algn="l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SzPct val="1000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5240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 marR="0" lvl="2" indent="-116839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34440" marR="0" lvl="3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91640" marR="0" lvl="5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874520" marR="0" lvl="6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03120" marR="0" lvl="7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331720" marR="0" lvl="8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 rot="-5400000">
            <a:off x="11382731" y="5940730"/>
            <a:ext cx="77884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 rot="-5400000">
            <a:off x="9202186" y="2794727"/>
            <a:ext cx="513993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313320" y="6268939"/>
            <a:ext cx="722377" cy="2015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800" b="0" i="0" u="none" strike="noStrike" cap="none">
              <a:solidFill>
                <a:srgbClr val="8C8C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alibri"/>
              <a:buNone/>
              <a:defRPr sz="4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981200" y="1987418"/>
            <a:ext cx="9372600" cy="44831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21920" algn="l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SzPct val="1000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5240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 marR="0" lvl="2" indent="-116839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34440" marR="0" lvl="3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91640" marR="0" lvl="5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874520" marR="0" lvl="6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03120" marR="0" lvl="7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331720" marR="0" lvl="8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 rot="-5400000">
            <a:off x="11382731" y="5940730"/>
            <a:ext cx="77884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 rot="-5400000">
            <a:off x="9202186" y="2794727"/>
            <a:ext cx="513993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313320" y="6268939"/>
            <a:ext cx="722377" cy="2015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800" b="0" i="0" u="none" strike="noStrike" cap="none">
              <a:solidFill>
                <a:srgbClr val="8C8C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Encabezado de sección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609600" y="822959"/>
            <a:ext cx="8686800" cy="2011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alibri"/>
              <a:buNone/>
              <a:defRPr sz="6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os objeto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alibri"/>
              <a:buNone/>
              <a:defRPr sz="4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981200" y="1981200"/>
            <a:ext cx="4572000" cy="44805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21920" algn="l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SzPct val="1000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5240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 marR="0" lvl="2" indent="-116839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34440" marR="0" lvl="3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91640" marR="0" lvl="5" indent="-787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874520" marR="0" lvl="6" indent="-711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03120" marR="0" lvl="7" indent="-711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331720" marR="0" lvl="8" indent="-711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6781800" y="1981200"/>
            <a:ext cx="4572000" cy="44805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21920" algn="l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SzPct val="1000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5240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 marR="0" lvl="2" indent="-116839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34440" marR="0" lvl="3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91640" marR="0" lvl="5" indent="-787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874520" marR="0" lvl="6" indent="-711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03120" marR="0" lvl="7" indent="-711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331720" marR="0" lvl="8" indent="-711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 rot="-5400000">
            <a:off x="11382731" y="5940730"/>
            <a:ext cx="77884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 rot="-5400000">
            <a:off x="9202186" y="2794727"/>
            <a:ext cx="513993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313320" y="6268939"/>
            <a:ext cx="722377" cy="2015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800" b="0" i="0" u="none" strike="noStrike" cap="none">
              <a:solidFill>
                <a:srgbClr val="8C8C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alibri"/>
              <a:buNone/>
              <a:defRPr sz="4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2"/>
          </p:nvPr>
        </p:nvSpPr>
        <p:spPr>
          <a:xfrm>
            <a:off x="1981200" y="2509934"/>
            <a:ext cx="4572000" cy="39670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21920" algn="l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SzPct val="1000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5240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 marR="0" lvl="2" indent="-116839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34440" marR="0" lvl="3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91640" marR="0" lvl="5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874520" marR="0" lvl="6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03120" marR="0" lvl="7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331720" marR="0" lvl="8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3"/>
          </p:nvPr>
        </p:nvSpPr>
        <p:spPr>
          <a:xfrm>
            <a:off x="6781800" y="1679448"/>
            <a:ext cx="4572000" cy="8304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4"/>
          </p:nvPr>
        </p:nvSpPr>
        <p:spPr>
          <a:xfrm>
            <a:off x="6781800" y="2509934"/>
            <a:ext cx="4572000" cy="39670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21920" algn="l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SzPct val="1000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5240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 marR="0" lvl="2" indent="-116839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34440" marR="0" lvl="3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91640" marR="0" lvl="5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874520" marR="0" lvl="6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03120" marR="0" lvl="7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331720" marR="0" lvl="8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 rot="-5400000">
            <a:off x="11382731" y="5940730"/>
            <a:ext cx="77884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 rot="-5400000">
            <a:off x="9202186" y="2794727"/>
            <a:ext cx="513993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313320" y="6268939"/>
            <a:ext cx="722377" cy="2015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800" b="0" i="0" u="none" strike="noStrike" cap="none">
              <a:solidFill>
                <a:srgbClr val="8C8C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alibri"/>
              <a:buNone/>
              <a:defRPr sz="4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dt" idx="10"/>
          </p:nvPr>
        </p:nvSpPr>
        <p:spPr>
          <a:xfrm rot="-5400000">
            <a:off x="11382731" y="5940730"/>
            <a:ext cx="77884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ftr" idx="11"/>
          </p:nvPr>
        </p:nvSpPr>
        <p:spPr>
          <a:xfrm rot="-5400000">
            <a:off x="9202186" y="2794727"/>
            <a:ext cx="513993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313320" y="6268939"/>
            <a:ext cx="722377" cy="2015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800" b="0" i="0" u="none" strike="noStrike" cap="none">
              <a:solidFill>
                <a:srgbClr val="8C8C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dt" idx="10"/>
          </p:nvPr>
        </p:nvSpPr>
        <p:spPr>
          <a:xfrm rot="-5400000">
            <a:off x="11382731" y="5940730"/>
            <a:ext cx="77884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ftr" idx="11"/>
          </p:nvPr>
        </p:nvSpPr>
        <p:spPr>
          <a:xfrm rot="-5400000">
            <a:off x="9202186" y="2794727"/>
            <a:ext cx="513993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313320" y="6268939"/>
            <a:ext cx="722377" cy="2015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800" b="0" i="0" u="none" strike="noStrike" cap="none">
              <a:solidFill>
                <a:srgbClr val="8C8C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ido con título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6559420" y="408992"/>
            <a:ext cx="4800937" cy="182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alibri"/>
              <a:buNone/>
              <a:defRPr sz="4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06491" y="381000"/>
            <a:ext cx="5489510" cy="579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21920" algn="l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SzPct val="1000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5240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 marR="0" lvl="2" indent="-116839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34440" marR="0" lvl="3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91640" marR="0" lvl="5" indent="-660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874520" marR="0" lvl="6" indent="-584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03120" marR="0" lvl="7" indent="-584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331720" marR="0" lvl="8" indent="-584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2"/>
          </p:nvPr>
        </p:nvSpPr>
        <p:spPr>
          <a:xfrm>
            <a:off x="6559420" y="2237792"/>
            <a:ext cx="4800937" cy="182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dt" idx="10"/>
          </p:nvPr>
        </p:nvSpPr>
        <p:spPr>
          <a:xfrm rot="-5400000">
            <a:off x="11382731" y="5940730"/>
            <a:ext cx="77884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ftr" idx="11"/>
          </p:nvPr>
        </p:nvSpPr>
        <p:spPr>
          <a:xfrm rot="-5400000">
            <a:off x="9202186" y="2794727"/>
            <a:ext cx="513993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313320" y="6268939"/>
            <a:ext cx="722377" cy="2015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800" b="0" i="0" u="none" strike="noStrike" cap="none">
              <a:solidFill>
                <a:srgbClr val="8C8C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n con título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6556247" y="384047"/>
            <a:ext cx="4800600" cy="182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lt1"/>
              </a:buClr>
              <a:buFont typeface="Calibri"/>
              <a:buNone/>
              <a:defRPr sz="4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pic" idx="2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556249" y="2240280"/>
            <a:ext cx="4799139" cy="182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Font typeface="Calibri"/>
              <a:buNone/>
              <a:defRPr sz="44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981200" y="1987418"/>
            <a:ext cx="9372600" cy="44831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21920" algn="l" rtl="0">
              <a:lnSpc>
                <a:spcPct val="90000"/>
              </a:lnSpc>
              <a:spcBef>
                <a:spcPts val="1800"/>
              </a:spcBef>
              <a:buClr>
                <a:schemeClr val="dk1"/>
              </a:buClr>
              <a:buSzPct val="1000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152400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100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05839" marR="0" lvl="2" indent="-116839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▪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34440" marR="0" lvl="3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91640" marR="0" lvl="5" indent="-91439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874520" marR="0" lvl="6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03120" marR="0" lvl="7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331720" marR="0" lvl="8" indent="-83820" algn="l" rtl="0">
              <a:lnSpc>
                <a:spcPct val="90000"/>
              </a:lnSpc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▪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 rot="-5400000">
            <a:off x="11382731" y="5940730"/>
            <a:ext cx="77884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 rot="-5400000">
            <a:off x="9202186" y="2794727"/>
            <a:ext cx="5139936" cy="28073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313320" y="6268939"/>
            <a:ext cx="722377" cy="2015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8C8C8C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s-ES" sz="800" b="0" i="0" u="none" strike="noStrike" cap="none">
              <a:solidFill>
                <a:srgbClr val="8C8C8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ctrTitle"/>
          </p:nvPr>
        </p:nvSpPr>
        <p:spPr>
          <a:xfrm>
            <a:off x="281608" y="749560"/>
            <a:ext cx="7513983" cy="3200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s-ES" sz="8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BD: TÉCNICAS DE RECUPERACIÓN</a:t>
            </a:r>
          </a:p>
        </p:txBody>
      </p:sp>
      <p:sp>
        <p:nvSpPr>
          <p:cNvPr id="81" name="Shape 81"/>
          <p:cNvSpPr txBox="1">
            <a:spLocks noGrp="1"/>
          </p:cNvSpPr>
          <p:nvPr>
            <p:ph type="subTitle" idx="1"/>
          </p:nvPr>
        </p:nvSpPr>
        <p:spPr>
          <a:xfrm>
            <a:off x="281608" y="3949960"/>
            <a:ext cx="6858000" cy="10972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s-ES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Rodrigo Ayala – Francisco Casanga – Felipe Robledo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ES" sz="22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Ingeniería en Computación – Universidad de La Serena</a:t>
            </a:r>
          </a:p>
        </p:txBody>
      </p:sp>
    </p:spTree>
  </p:cSld>
  <p:clrMapOvr>
    <a:masterClrMapping/>
  </p:clrMapOvr>
  <p:transition spd="med" advTm="8903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>
            <a:spLocks noGrp="1"/>
          </p:cNvSpPr>
          <p:nvPr>
            <p:ph type="title"/>
          </p:nvPr>
        </p:nvSpPr>
        <p:spPr>
          <a:xfrm>
            <a:off x="1267725" y="131050"/>
            <a:ext cx="9473400" cy="61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TÉCNICAS DE RECUPERACIÓN</a:t>
            </a:r>
          </a:p>
        </p:txBody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844500" y="742750"/>
            <a:ext cx="11007900" cy="5911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-69850" algn="l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b="1" u="sng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Técnicas de Recuperación Basadas en la Actualización Diferida</a:t>
            </a:r>
          </a:p>
          <a:p>
            <a:pPr marL="0" lvl="0" indent="-698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	Graba todas las actualizaciones de la BD en el diario, pero aplaza la ejecución de todas las operaciones de escritura (</a:t>
            </a:r>
            <a:r>
              <a:rPr lang="es-ES" sz="1800" dirty="0" err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write</a:t>
            </a: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) de una transacción hasta que ésta se encuentre parcialmente cometida.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 Solamente requiere el nuevo valor del dato.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 Si la transacción aborta (no llega a </a:t>
            </a:r>
            <a:r>
              <a:rPr lang="es-ES" sz="1800" dirty="0" err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committed</a:t>
            </a: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), simplemente hay que ignorar las anotaciones en el diario.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 Para recuperaciones usa el procedimiento: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800" b="1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redo (Ti)</a:t>
            </a: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, que asigna los nuevos valores a todos los datos que actualiza Ti.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Después de ocurrir un fallo, se consulta el diario para determinar que transacciones deben repetirse y cuales anularse.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Ti debe anularse si el diario contiene el registro </a:t>
            </a:r>
            <a:r>
              <a:rPr lang="es-ES" sz="1800" dirty="0" err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start</a:t>
            </a: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pero no el </a:t>
            </a:r>
            <a:r>
              <a:rPr lang="es-ES" sz="1800" dirty="0" err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commit</a:t>
            </a: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.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Ti debe repetirse si el diario contiene el registro </a:t>
            </a:r>
            <a:r>
              <a:rPr lang="es-ES" sz="1800" dirty="0" err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start</a:t>
            </a: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y el </a:t>
            </a:r>
            <a:r>
              <a:rPr lang="es-ES" sz="1800" dirty="0" err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commit</a:t>
            </a: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.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endParaRPr sz="1800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La operación redo debe ser </a:t>
            </a:r>
            <a:r>
              <a:rPr lang="es-ES" sz="1800" dirty="0" err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idempotencia</a:t>
            </a: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, es decir, ejecutarla varias veces debe producir el mismo resultado que ejecutarla una sola vez.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</a:p>
          <a:p>
            <a:pPr marL="0" lvl="0" indent="1587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</a:pPr>
            <a:endParaRPr sz="1100" b="1" i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1587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</a:pPr>
            <a:endParaRPr sz="1100" b="1" i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-117475" algn="l" rtl="0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404040"/>
              </a:buClr>
              <a:buSzPct val="84090"/>
              <a:buFont typeface="Arial"/>
              <a:buNone/>
            </a:pPr>
            <a:endParaRPr sz="2220" dirty="0"/>
          </a:p>
          <a:p>
            <a:pPr marL="274320" marR="0" lvl="0" indent="-274320" algn="l" rtl="0">
              <a:lnSpc>
                <a:spcPct val="70000"/>
              </a:lnSpc>
              <a:spcBef>
                <a:spcPts val="1800"/>
              </a:spcBef>
              <a:buClr>
                <a:srgbClr val="404040"/>
              </a:buClr>
              <a:buSzPct val="100909"/>
              <a:buFont typeface="Arial"/>
              <a:buNone/>
            </a:pPr>
            <a:endParaRPr sz="222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 advTm="5875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567850" y="640650"/>
            <a:ext cx="10978500" cy="5824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s-ES" sz="1800" b="1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Recuperación Mediante la Actualización Diferida en un Entorno monousuario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69850" rtl="0"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El algoritmo  RDU se utiliza un procedimiento rehacer, proporcionado con posterioridad, Para rehacer  determinadas operaciones escribir_elemento.</a:t>
            </a:r>
          </a:p>
          <a:p>
            <a:pPr marL="0" lvl="0" indent="0">
              <a:spcBef>
                <a:spcPts val="0"/>
              </a:spcBef>
              <a:buNone/>
            </a:pPr>
            <a:endParaRPr sz="1800" b="1" u="sng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1267725" y="131050"/>
            <a:ext cx="9473400" cy="61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TÉCNICAS DE RECUPERACIÓN</a:t>
            </a:r>
          </a:p>
        </p:txBody>
      </p:sp>
      <p:pic>
        <p:nvPicPr>
          <p:cNvPr id="162" name="Shape 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800" y="2016124"/>
            <a:ext cx="10738599" cy="428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46"/>
    </mc:Choice>
    <mc:Fallback>
      <p:transition spd="slow" advTm="8046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451375" y="640650"/>
            <a:ext cx="10978500" cy="5824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s-ES" sz="1800" b="1" u="sng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Actualización Diferida con ejecución concurrente en un entorno  multiusuario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800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698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lang="es-ES" sz="1800" dirty="0" smtClean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698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Planificación </a:t>
            </a: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de la ejecución de las transacciones </a:t>
            </a:r>
          </a:p>
          <a:p>
            <a:pPr marL="0" lvl="0" indent="-698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Cuando se tomo el punto de control en el momento t1 la transacción T1 se habría confirmado.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1151250" y="131050"/>
            <a:ext cx="9473400" cy="61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TÉCNICAS DE RECUPERACIÓN</a:t>
            </a:r>
          </a:p>
        </p:txBody>
      </p:sp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550" y="1331800"/>
            <a:ext cx="10600049" cy="328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95"/>
    </mc:Choice>
    <mc:Fallback>
      <p:transition spd="slow" advTm="7695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1267725" y="131050"/>
            <a:ext cx="9473400" cy="61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TÉCNICAS DE RECUPERACIÓN</a:t>
            </a:r>
          </a:p>
        </p:txBody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524175" y="742750"/>
            <a:ext cx="11328300" cy="5911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-69850" algn="l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b="1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Técnicas de Recuperaciones Basadas en Actualizaciones Inmediatas</a:t>
            </a:r>
          </a:p>
          <a:p>
            <a:pPr marL="0" lvl="0" indent="-69850" algn="l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 b="1" u="sng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	Permite que las actualizaciones se graben en la BD mientras la transacción está todavía en estado activo (actualizaciones no cometidas).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	Antes de ejecutar un output (X), deben grabarse en memoria estable los registros del diario correspondientes a X.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	Los registros del diario deben contener tanto el valor antiguo como el nuevo.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	El esquema de recuperación utiliza dos procedimientos de recuperación: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8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undo (Ti)</a:t>
            </a: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: restaura los datos que Ti actualiza a los valores que tenían antes.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8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redo (Ti)</a:t>
            </a: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: asigna los nuevos valores a todos los datos que actualiza Ti.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	Después de ocurrir un fallo, el procedimiento de recuperación consulta el diario para determinar qué transacciones deben repetirse y cuáles deshacerse: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Ti debe deshacerse si el diario contiene el registro starts pero no el commit.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Ti debe repetirse si el diario contiene el registro starts y el commit.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	Las operaciones undo y redo deben ser idempotencias para garantizar la consistencia de la BD aun cuando se produzcan fallos durante el proceso de recuperación.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 b="1" u="sng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1587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</a:pPr>
            <a:endParaRPr sz="1100" b="1" i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1587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</a:pPr>
            <a:endParaRPr sz="1100" b="1" i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-117475" algn="l" rtl="0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404040"/>
              </a:buClr>
              <a:buSzPct val="84090"/>
              <a:buFont typeface="Arial"/>
              <a:buNone/>
            </a:pPr>
            <a:endParaRPr sz="2220"/>
          </a:p>
          <a:p>
            <a:pPr marL="274320" marR="0" lvl="0" indent="-274320" algn="l" rtl="0">
              <a:lnSpc>
                <a:spcPct val="70000"/>
              </a:lnSpc>
              <a:spcBef>
                <a:spcPts val="1800"/>
              </a:spcBef>
              <a:buClr>
                <a:srgbClr val="404040"/>
              </a:buClr>
              <a:buSzPct val="100909"/>
              <a:buFont typeface="Arial"/>
              <a:buNone/>
            </a:pPr>
            <a:endParaRPr sz="222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06"/>
    </mc:Choice>
    <mc:Fallback>
      <p:transition spd="slow" advTm="9106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1267725" y="131050"/>
            <a:ext cx="9473400" cy="61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TÉCNICAS DE RECUPERACIÓN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524175" y="742750"/>
            <a:ext cx="11328300" cy="5911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-69850" algn="l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b="1" u="sng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Recuperación hasta un punto de validación</a:t>
            </a:r>
          </a:p>
          <a:p>
            <a:pPr marL="0" lvl="0" indent="-69850" algn="l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 b="1" u="sng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 1. Examina el diario hacia atrás hasta localizar un registro &lt;checkpoint&gt;.</a:t>
            </a:r>
          </a:p>
          <a:p>
            <a:pPr marL="0" lvl="0" indent="-698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2. Considera sólo los registros existentes entre este punto y el final del diario.</a:t>
            </a:r>
          </a:p>
          <a:p>
            <a:pPr marL="0" lvl="0" indent="-698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3. Ejecuta undo(Tj) para las transacciones que no tengan registro &lt;Tj commits&gt;, partiendo del final del fichero.</a:t>
            </a:r>
          </a:p>
          <a:p>
            <a:pPr marL="0" lvl="0" indent="-698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4. Ejecuta redo (Ti) para las transacciones que tengan su registro &lt;Ti commits&gt;, partiendo desde el punto de verificación hasta el final del diario.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 b="1" u="sng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1587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</a:pPr>
            <a:endParaRPr sz="1100" b="1" i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1587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</a:pPr>
            <a:endParaRPr sz="1100" b="1" i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-117475" algn="l" rtl="0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404040"/>
              </a:buClr>
              <a:buSzPct val="84090"/>
              <a:buFont typeface="Arial"/>
              <a:buNone/>
            </a:pPr>
            <a:endParaRPr sz="2220"/>
          </a:p>
          <a:p>
            <a:pPr marL="274320" marR="0" lvl="0" indent="-274320" algn="l" rtl="0">
              <a:lnSpc>
                <a:spcPct val="70000"/>
              </a:lnSpc>
              <a:spcBef>
                <a:spcPts val="1800"/>
              </a:spcBef>
              <a:buClr>
                <a:srgbClr val="404040"/>
              </a:buClr>
              <a:buSzPct val="100909"/>
              <a:buFont typeface="Arial"/>
              <a:buNone/>
            </a:pPr>
            <a:endParaRPr sz="222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95"/>
    </mc:Choice>
    <mc:Fallback>
      <p:transition spd="slow" advTm="8695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1226781" y="0"/>
            <a:ext cx="9473400" cy="611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1" dirty="0"/>
              <a:t>Procedimientos de Recuperación</a:t>
            </a:r>
          </a:p>
        </p:txBody>
      </p:sp>
      <p:sp>
        <p:nvSpPr>
          <p:cNvPr id="191" name="Shape 191"/>
          <p:cNvSpPr txBox="1">
            <a:spLocks noGrp="1"/>
          </p:cNvSpPr>
          <p:nvPr>
            <p:ph type="body" idx="1"/>
          </p:nvPr>
        </p:nvSpPr>
        <p:spPr>
          <a:xfrm>
            <a:off x="161078" y="729102"/>
            <a:ext cx="11881500" cy="5911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-698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b="1" u="sng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Recuperación Normal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Tiene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lugar después de una parada normal de la máquina, en la que se escribe un punto de verificación como último registro del diario.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Este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procedimiento se ejecuta cuando el último registro del diario es un punto de verificación o recuperación del sistema.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Este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tipo de recuperación también tiene lugar cuando aborta una transacción, debido a la razón que sea</a:t>
            </a: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.</a:t>
            </a:r>
            <a:endParaRPr sz="1600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b="1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 	</a:t>
            </a:r>
            <a:endParaRPr lang="es-ES" sz="1600" b="1" dirty="0" smtClean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b="1" u="sng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Recuperación </a:t>
            </a:r>
            <a:r>
              <a:rPr lang="es-ES" sz="1600" b="1" u="sng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en Caliente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Después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de un error del sistema.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Se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ejecuta cuando el último registro del diario no es un punto de verificación y el operador no indica pérdida de memoria secundaria.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El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procedimiento de recuperación es el indicado en el apartado referente a los puntos de verificación en el diario.</a:t>
            </a:r>
          </a:p>
          <a:p>
            <a:pPr marL="0" lvl="0" indent="3746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endParaRPr sz="1600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b="1" u="sng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Recuperación </a:t>
            </a:r>
            <a:r>
              <a:rPr lang="es-ES" sz="1600" b="1" u="sng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en Frío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Después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de un incidente con la memoria masiva dañada.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Se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ejecuta si se pierden datos o la BD ya no es coherente.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Se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utiliza: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Copia de seguridad (</a:t>
            </a:r>
            <a:r>
              <a:rPr lang="es-ES" sz="1600" dirty="0" err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backup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) más reciente de la BD (Debe existir).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Diario de las actividades posteriores.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Se aplican las imágenes posteriores al respaldo.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Puede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encadenar una recuperación en caliente.</a:t>
            </a: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Se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deben realizar copias de seguridad de la BD </a:t>
            </a: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periódicamente: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Toda la BD debe copiarse en memoria secundaria.</a:t>
            </a:r>
          </a:p>
          <a:p>
            <a:pPr marL="0" lvl="0" indent="45720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600" dirty="0" smtClean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El </a:t>
            </a:r>
            <a:r>
              <a:rPr lang="es-ES" sz="16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proceso de transacciones debe pararse durante el procedimiento de copia (Costoso).</a:t>
            </a:r>
          </a:p>
          <a:p>
            <a:pPr marL="0" lvl="0" indent="-698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 b="1" u="sng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-298450" algn="just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r>
              <a:rPr lang="es-ES" sz="1800" dirty="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61111"/>
              <a:buFont typeface="Arial"/>
              <a:buNone/>
            </a:pPr>
            <a:endParaRPr sz="1800" dirty="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1587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</a:pPr>
            <a:endParaRPr sz="1100" b="1" i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158750" algn="ctr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</a:pPr>
            <a:endParaRPr sz="1100" b="1" i="1" dirty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-117475" algn="l" rtl="0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Clr>
                <a:srgbClr val="404040"/>
              </a:buClr>
              <a:buSzPct val="84090"/>
              <a:buFont typeface="Arial"/>
              <a:buNone/>
            </a:pPr>
            <a:endParaRPr sz="2220" dirty="0"/>
          </a:p>
          <a:p>
            <a:pPr marL="274320" marR="0" lvl="0" indent="-274320" algn="l" rtl="0">
              <a:lnSpc>
                <a:spcPct val="70000"/>
              </a:lnSpc>
              <a:spcBef>
                <a:spcPts val="1800"/>
              </a:spcBef>
              <a:buClr>
                <a:srgbClr val="404040"/>
              </a:buClr>
              <a:buSzPct val="100909"/>
              <a:buFont typeface="Arial"/>
              <a:buNone/>
            </a:pPr>
            <a:endParaRPr sz="222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3"/>
    </mc:Choice>
    <mc:Fallback>
      <p:transition spd="slow" advTm="4243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473434" cy="1295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/>
              <a:t>TÉCNICA DE PAGINACIÓN EN LA SOMBRA</a:t>
            </a:r>
          </a:p>
        </p:txBody>
      </p:sp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575" y="1998425"/>
            <a:ext cx="7630849" cy="457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 advTm="4892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/>
              <a:t>TÉCNICA DE PAGINACIÓN EN LA SOMBRA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1981200" y="1987418"/>
            <a:ext cx="9372600" cy="44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s-ES"/>
              <a:t>DESVENTAJAS:</a:t>
            </a:r>
          </a:p>
          <a:p>
            <a:pPr marL="457200" lvl="0" indent="-228600" rtl="0">
              <a:lnSpc>
                <a:spcPct val="200000"/>
              </a:lnSpc>
              <a:spcBef>
                <a:spcPts val="0"/>
              </a:spcBef>
            </a:pPr>
            <a:r>
              <a:rPr lang="es-ES"/>
              <a:t>Manejo de almacenamiento muy complejo</a:t>
            </a:r>
          </a:p>
          <a:p>
            <a:pPr marL="457200" lvl="0" indent="-228600" rtl="0">
              <a:lnSpc>
                <a:spcPct val="200000"/>
              </a:lnSpc>
              <a:spcBef>
                <a:spcPts val="0"/>
              </a:spcBef>
            </a:pPr>
            <a:r>
              <a:rPr lang="es-ES"/>
              <a:t>Alto costo en escribir grandes directorios</a:t>
            </a:r>
          </a:p>
          <a:p>
            <a:pPr marL="457200" lvl="0" indent="-228600">
              <a:lnSpc>
                <a:spcPct val="200000"/>
              </a:lnSpc>
              <a:spcBef>
                <a:spcPts val="0"/>
              </a:spcBef>
            </a:pPr>
            <a:r>
              <a:rPr lang="es-ES"/>
              <a:t>“Garbage collection”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0"/>
    </mc:Choice>
    <mc:Fallback>
      <p:transition spd="slow" advTm="517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473434" cy="1295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RECUPERACIÓN – BASES DE DATOS MÚLTIPLES</a:t>
            </a:r>
          </a:p>
        </p:txBody>
      </p:sp>
      <p:pic>
        <p:nvPicPr>
          <p:cNvPr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3135" y="2143200"/>
            <a:ext cx="6645725" cy="418727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 txBox="1"/>
          <p:nvPr/>
        </p:nvSpPr>
        <p:spPr>
          <a:xfrm rot="-634241">
            <a:off x="1761556" y="3541882"/>
            <a:ext cx="8668917" cy="69854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ES" sz="4800">
                <a:highlight>
                  <a:srgbClr val="D9D9D9"/>
                </a:highlight>
                <a:latin typeface="Impact"/>
                <a:ea typeface="Impact"/>
                <a:cs typeface="Impact"/>
                <a:sym typeface="Impact"/>
              </a:rPr>
              <a:t>Gestor de recuperación global</a:t>
            </a:r>
          </a:p>
        </p:txBody>
      </p:sp>
    </p:spTree>
  </p:cSld>
  <p:clrMapOvr>
    <a:masterClrMapping/>
  </p:clrMapOvr>
  <p:transition spd="med" advTm="3830"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/>
              <a:t>RECUPERACIÓN – BASES DE DATOS MÚLTIPLES</a:t>
            </a:r>
          </a:p>
        </p:txBody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1981200" y="1987418"/>
            <a:ext cx="9372600" cy="448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200000"/>
              </a:lnSpc>
              <a:spcBef>
                <a:spcPts val="0"/>
              </a:spcBef>
              <a:buNone/>
            </a:pPr>
            <a:r>
              <a:rPr lang="es-ES" b="1"/>
              <a:t>Protocolo de confirmación en dos fases:</a:t>
            </a:r>
          </a:p>
          <a:p>
            <a:pPr marL="457200" lvl="0" indent="-228600" rtl="0">
              <a:lnSpc>
                <a:spcPct val="200000"/>
              </a:lnSpc>
              <a:spcBef>
                <a:spcPts val="0"/>
              </a:spcBef>
              <a:buAutoNum type="arabicParenR"/>
            </a:pPr>
            <a:r>
              <a:rPr lang="es-ES"/>
              <a:t>Gestor avisa: “prepárense para confirmar” y espera respuesta.</a:t>
            </a:r>
          </a:p>
          <a:p>
            <a:pPr marL="457200" lvl="0" indent="-228600" rtl="0">
              <a:spcBef>
                <a:spcPts val="0"/>
              </a:spcBef>
              <a:buAutoNum type="arabicParenR"/>
            </a:pPr>
            <a:r>
              <a:rPr lang="es-ES"/>
              <a:t>Si recibe respuestas “OK”, gestor procede con confirmación.</a:t>
            </a:r>
          </a:p>
          <a:p>
            <a:pPr marL="0" lvl="0" indent="0" rtl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r>
              <a:rPr lang="es-ES"/>
              <a:t>“TODOS CONFIRMAN LA TRANSACCIÓN, O NINGUNO LO CONFIRMA”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0"/>
    </mc:Choice>
    <mc:Fallback>
      <p:transition spd="slow" advTm="389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/>
              <a:t>INTRODUCCIÓN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7700100" y="1971600"/>
            <a:ext cx="3653700" cy="29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52400" lvl="0" indent="304800">
              <a:spcBef>
                <a:spcPts val="0"/>
              </a:spcBef>
              <a:buNone/>
            </a:pPr>
            <a:r>
              <a:rPr lang="es-ES"/>
              <a:t>Una Base de Datos debe ser sobre todo confiable, estable y a prueba de errores, o al menos minimizar los daños ante los que sean inevitables.</a:t>
            </a:r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00" y="1971675"/>
            <a:ext cx="5524500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97"/>
    </mc:Choice>
    <mc:Fallback>
      <p:transition spd="slow" advTm="8497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473434" cy="1295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TIPOS DE FALLOS - ¿POR QUÉ SE PRODUCEN?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1373625" y="4750025"/>
            <a:ext cx="2143200" cy="27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1200"/>
              <a:t> hardware, software ó de red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625" y="2669250"/>
            <a:ext cx="2143200" cy="21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/>
        </p:nvSpPr>
        <p:spPr>
          <a:xfrm>
            <a:off x="3826200" y="4893500"/>
            <a:ext cx="4561500" cy="27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1200"/>
              <a:t>Falla en alguna operación de transacción (Overflow, Div 0, etc)</a:t>
            </a:r>
          </a:p>
        </p:txBody>
      </p:sp>
      <p:pic>
        <p:nvPicPr>
          <p:cNvPr id="98" name="Shape 98"/>
          <p:cNvPicPr preferRelativeResize="0"/>
          <p:nvPr/>
        </p:nvPicPr>
        <p:blipFill rotWithShape="1">
          <a:blip r:embed="rId4">
            <a:alphaModFix/>
          </a:blip>
          <a:srcRect l="28952" t="7998" b="8157"/>
          <a:stretch/>
        </p:blipFill>
        <p:spPr>
          <a:xfrm>
            <a:off x="3750000" y="2669249"/>
            <a:ext cx="4738849" cy="21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 descr="Iw9SKU.gi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65050" y="2669248"/>
            <a:ext cx="2668576" cy="21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/>
        </p:nvSpPr>
        <p:spPr>
          <a:xfrm>
            <a:off x="8565050" y="4893500"/>
            <a:ext cx="2668500" cy="27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1200"/>
              <a:t>Condiciones de Excepción (No hay Datos)</a:t>
            </a:r>
          </a:p>
        </p:txBody>
      </p:sp>
    </p:spTree>
  </p:cSld>
  <p:clrMapOvr>
    <a:masterClrMapping/>
  </p:clrMapOvr>
  <p:transition spd="med" advTm="9358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473400" cy="1295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TIPOS DE FALLOS - ¿POR QUÉ SE PRODUCEN?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1373625" y="4902425"/>
            <a:ext cx="2143200" cy="27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1200"/>
              <a:t>Imposición de Control de Concurrencia</a:t>
            </a:r>
          </a:p>
        </p:txBody>
      </p:sp>
      <p:pic>
        <p:nvPicPr>
          <p:cNvPr id="107" name="Shape 107" descr="deadlock.jpg1286488735"/>
          <p:cNvPicPr preferRelativeResize="0"/>
          <p:nvPr/>
        </p:nvPicPr>
        <p:blipFill rotWithShape="1">
          <a:blip r:embed="rId3">
            <a:alphaModFix/>
          </a:blip>
          <a:srcRect l="21311" r="21306"/>
          <a:stretch/>
        </p:blipFill>
        <p:spPr>
          <a:xfrm>
            <a:off x="1373625" y="2669250"/>
            <a:ext cx="2143200" cy="21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/>
          <p:nvPr/>
        </p:nvSpPr>
        <p:spPr>
          <a:xfrm>
            <a:off x="3826200" y="4893500"/>
            <a:ext cx="4561500" cy="27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1200"/>
              <a:t>Error de Disco Duro - Lectura o Escritura</a:t>
            </a:r>
          </a:p>
        </p:txBody>
      </p:sp>
      <p:pic>
        <p:nvPicPr>
          <p:cNvPr id="109" name="Shape 109" descr="maxresdefault.jpg"/>
          <p:cNvPicPr preferRelativeResize="0"/>
          <p:nvPr/>
        </p:nvPicPr>
        <p:blipFill rotWithShape="1">
          <a:blip r:embed="rId4">
            <a:alphaModFix/>
          </a:blip>
          <a:srcRect l="3260" t="9801" r="-3259" b="9793"/>
          <a:stretch/>
        </p:blipFill>
        <p:spPr>
          <a:xfrm>
            <a:off x="3750000" y="2669249"/>
            <a:ext cx="4738851" cy="21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 descr="catastrofes4.jpg_1741562516.jpg"/>
          <p:cNvPicPr preferRelativeResize="0"/>
          <p:nvPr/>
        </p:nvPicPr>
        <p:blipFill rotWithShape="1">
          <a:blip r:embed="rId5">
            <a:alphaModFix/>
          </a:blip>
          <a:srcRect l="3332" r="3332"/>
          <a:stretch/>
        </p:blipFill>
        <p:spPr>
          <a:xfrm>
            <a:off x="8565050" y="2669248"/>
            <a:ext cx="2668575" cy="2143199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8565050" y="4893500"/>
            <a:ext cx="2668500" cy="271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1200"/>
              <a:t>Problemas Físico y Catátrofe</a:t>
            </a:r>
          </a:p>
        </p:txBody>
      </p:sp>
    </p:spTree>
  </p:cSld>
  <p:clrMapOvr>
    <a:masterClrMapping/>
  </p:clrMapOvr>
  <p:transition spd="med" advTm="6169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473434" cy="1295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CONCEPTOS EN PROCESOS DE RECUPERACIÓN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/>
              <a:t> </a:t>
            </a:r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200" y="2110196"/>
            <a:ext cx="2625274" cy="378347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5053350" y="2184725"/>
            <a:ext cx="5053200" cy="370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 sz="2400" b="1"/>
              <a:t>Diario o Bitácora de Sistema:</a:t>
            </a:r>
          </a:p>
          <a:p>
            <a:pPr lvl="0">
              <a:spcBef>
                <a:spcPts val="0"/>
              </a:spcBef>
              <a:buNone/>
            </a:pPr>
            <a:r>
              <a:rPr lang="es-ES" sz="1800"/>
              <a:t>	</a:t>
            </a:r>
          </a:p>
          <a:p>
            <a:pPr lvl="0">
              <a:spcBef>
                <a:spcPts val="0"/>
              </a:spcBef>
              <a:buNone/>
            </a:pPr>
            <a:r>
              <a:rPr lang="es-ES" sz="1800"/>
              <a:t>	Fichero que almacena detalle sobre las operaciones efectuadas como parte de las transacciones.</a:t>
            </a:r>
          </a:p>
          <a:p>
            <a:pPr lvl="0">
              <a:spcBef>
                <a:spcPts val="0"/>
              </a:spcBef>
              <a:buNone/>
            </a:pPr>
            <a:r>
              <a:rPr lang="es-ES" sz="1800"/>
              <a:t>	Mantiene un registro histórico de la Base de Datos almacenado en una sección diferente del disco a la que se almacenan los datos de la Base de Datos.</a:t>
            </a:r>
          </a:p>
          <a:p>
            <a:pPr lvl="0">
              <a:spcBef>
                <a:spcPts val="0"/>
              </a:spcBef>
              <a:buNone/>
            </a:pPr>
            <a:r>
              <a:rPr lang="es-ES" sz="1800"/>
              <a:t>	Se suele realizar una copia de seguridad de forma periódica.</a:t>
            </a:r>
          </a:p>
        </p:txBody>
      </p:sp>
    </p:spTree>
  </p:cSld>
  <p:clrMapOvr>
    <a:masterClrMapping/>
  </p:clrMapOvr>
  <p:transition spd="med" advTm="6438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473400" cy="1295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CONCEPTOS EN PROCESOS DE RECUPERACIÓN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/>
              <a:t> </a:t>
            </a:r>
          </a:p>
        </p:txBody>
      </p:sp>
      <p:pic>
        <p:nvPicPr>
          <p:cNvPr id="126" name="Shape 126" descr="niños-en-fila-para-colorear-1024x672.jpg"/>
          <p:cNvPicPr preferRelativeResize="0"/>
          <p:nvPr/>
        </p:nvPicPr>
        <p:blipFill rotWithShape="1">
          <a:blip r:embed="rId3">
            <a:alphaModFix/>
          </a:blip>
          <a:srcRect l="29383"/>
          <a:stretch/>
        </p:blipFill>
        <p:spPr>
          <a:xfrm>
            <a:off x="962624" y="2110199"/>
            <a:ext cx="4070950" cy="3783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5053350" y="2184725"/>
            <a:ext cx="5053200" cy="370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2400" b="1"/>
              <a:t>Transacción:</a:t>
            </a:r>
          </a:p>
          <a:p>
            <a:pPr lvl="0" rtl="0">
              <a:spcBef>
                <a:spcPts val="0"/>
              </a:spcBef>
              <a:buNone/>
            </a:pPr>
            <a:r>
              <a:rPr lang="es-ES" sz="1800"/>
              <a:t>	</a:t>
            </a:r>
          </a:p>
          <a:p>
            <a:pPr lvl="0">
              <a:spcBef>
                <a:spcPts val="0"/>
              </a:spcBef>
              <a:buNone/>
            </a:pPr>
            <a:r>
              <a:rPr lang="es-ES" sz="1800"/>
              <a:t>	Una transacción es una interacción con una estructura de datos compleja, compuesta por varios procesos que se han de aplicar uno después del otro.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es-ES" sz="1800"/>
              <a:t>La transacción debe realizarse de una sola vez y sin que la estructura a medio manipular pueda ser alcanzada por el resto del sistema hasta que se hayan finalizado todos sus procesos.</a:t>
            </a:r>
          </a:p>
        </p:txBody>
      </p:sp>
    </p:spTree>
  </p:cSld>
  <p:clrMapOvr>
    <a:masterClrMapping/>
  </p:clrMapOvr>
  <p:transition spd="med" advTm="8627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1981200" y="381000"/>
            <a:ext cx="9473400" cy="1295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CONCEPTOS EN PROCESOS DE RECUPERACIÓN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/>
              <a:t> </a:t>
            </a:r>
          </a:p>
        </p:txBody>
      </p:sp>
      <p:pic>
        <p:nvPicPr>
          <p:cNvPr id="134" name="Shape 134" descr="marioneta-con-el-alambre-interrumpido-19439736.jpg"/>
          <p:cNvPicPr preferRelativeResize="0"/>
          <p:nvPr/>
        </p:nvPicPr>
        <p:blipFill rotWithShape="1">
          <a:blip r:embed="rId3">
            <a:alphaModFix/>
          </a:blip>
          <a:srcRect l="7064" r="26415" b="8991"/>
          <a:stretch/>
        </p:blipFill>
        <p:spPr>
          <a:xfrm>
            <a:off x="1600200" y="2110200"/>
            <a:ext cx="3072150" cy="34433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/>
        </p:nvSpPr>
        <p:spPr>
          <a:xfrm>
            <a:off x="5053350" y="2184725"/>
            <a:ext cx="5053200" cy="370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2400" b="1"/>
              <a:t>Efecto de una transacción incompleta:</a:t>
            </a:r>
          </a:p>
          <a:p>
            <a:pPr lvl="0" rtl="0">
              <a:spcBef>
                <a:spcPts val="0"/>
              </a:spcBef>
              <a:buNone/>
            </a:pPr>
            <a:r>
              <a:rPr lang="es-ES" sz="1800"/>
              <a:t>	</a:t>
            </a:r>
          </a:p>
          <a:p>
            <a:pPr lvl="0" rtl="0">
              <a:spcBef>
                <a:spcPts val="0"/>
              </a:spcBef>
              <a:buNone/>
            </a:pPr>
            <a:r>
              <a:rPr lang="es-ES" sz="1800"/>
              <a:t>	Al detectarse que una transacción ha sido interrumpida o no se ha completado corretamente, los registros se utilizan para revertir todas las modificaciones que hayan sido efectuadas por esta transacción hasta antes de su fracaso.</a:t>
            </a:r>
          </a:p>
        </p:txBody>
      </p:sp>
    </p:spTree>
  </p:cSld>
  <p:clrMapOvr>
    <a:masterClrMapping/>
  </p:clrMapOvr>
  <p:transition spd="med" advTm="7874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1187100" y="58250"/>
            <a:ext cx="9473400" cy="686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ALGORITMOS DE RECUPERACIÓN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1187100" y="684350"/>
            <a:ext cx="10359300" cy="594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La recuperación en un sistema de base de datos significa principalmente la recuperación de la propia base de datos; es decir, el restablecimiento de la misma a un estado correcto o mejor dicho  consistente, después de que alguna falla haya ocasionado que el estado actual sea inconsistente, o al menos eso parezca , para esto el sistema guarda las información sobre los cambios de las transacciones  esta información se guarda en el registro del sistema.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endParaRPr sz="16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1. Si hay un fallo como la caída del disco, el sistema restaura una copia se seguridad  del registro, hasta el momento del fallo.</a:t>
            </a:r>
          </a:p>
          <a:p>
            <a:pPr marL="0" lvl="0" indent="-69850" algn="just" rtl="0">
              <a:lnSpc>
                <a:spcPct val="110000"/>
              </a:lnSpc>
              <a:spcBef>
                <a:spcPts val="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2. Cuando el daño se vuelve inconsistente, se pueden rehacer algunas operaciones para restaurar a un estado consistente. En este caso no se necesita una copia archivada.</a:t>
            </a:r>
          </a:p>
          <a:p>
            <a:pPr marL="0" lvl="0" indent="-69850" algn="just" rtl="0">
              <a:lnSpc>
                <a:spcPct val="110000"/>
              </a:lnSpc>
              <a:spcBef>
                <a:spcPts val="190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Conceptualmente, podemos distinguir dos técnicas principales para recuperarse frente a fallos no catastróficos:</a:t>
            </a:r>
          </a:p>
          <a:p>
            <a:pPr marL="0" lvl="0" indent="-69850" algn="just" rtl="0">
              <a:lnSpc>
                <a:spcPct val="110000"/>
              </a:lnSpc>
              <a:spcBef>
                <a:spcPts val="190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Las técnicas de </a:t>
            </a:r>
            <a:r>
              <a:rPr lang="es-ES" sz="16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actualización diferida ,</a:t>
            </a: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 no actualizan la BD hasta llegar al punto de confirmación.</a:t>
            </a:r>
          </a:p>
          <a:p>
            <a:pPr marL="0" lvl="0" indent="-69850" algn="just" rtl="0">
              <a:lnSpc>
                <a:spcPct val="110000"/>
              </a:lnSpc>
              <a:spcBef>
                <a:spcPts val="190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	- Algoritmo  no deshacer/rehacer</a:t>
            </a:r>
          </a:p>
          <a:p>
            <a:pPr marL="0" lvl="0" indent="-69850" algn="just" rtl="0">
              <a:lnSpc>
                <a:spcPct val="110000"/>
              </a:lnSpc>
              <a:spcBef>
                <a:spcPts val="1900"/>
              </a:spcBef>
              <a:buClr>
                <a:schemeClr val="dk2"/>
              </a:buClr>
              <a:buSzPct val="68750"/>
              <a:buFont typeface="Arial"/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Las técnicas de </a:t>
            </a:r>
            <a:r>
              <a:rPr lang="es-ES" sz="16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actualización inmediata ,</a:t>
            </a: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 las operaciones de una transacción modifican la BD antes de que la transacción confirme.</a:t>
            </a:r>
          </a:p>
          <a:p>
            <a:pPr marL="0" lvl="0" indent="0" algn="just" rtl="0">
              <a:lnSpc>
                <a:spcPct val="110000"/>
              </a:lnSpc>
              <a:spcBef>
                <a:spcPts val="190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	- Algoritmo deshacer/no rehacer</a:t>
            </a:r>
          </a:p>
          <a:p>
            <a:pPr marL="0" lvl="0" indent="0" algn="just" rtl="0">
              <a:lnSpc>
                <a:spcPct val="110000"/>
              </a:lnSpc>
              <a:spcBef>
                <a:spcPts val="190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	- Algoritmo  deshacer/rehacer.</a:t>
            </a:r>
          </a:p>
        </p:txBody>
      </p:sp>
    </p:spTree>
  </p:cSld>
  <p:clrMapOvr>
    <a:masterClrMapping/>
  </p:clrMapOvr>
  <p:transition spd="med" advTm="10871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1187100" y="58250"/>
            <a:ext cx="9473400" cy="686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Calibri"/>
              <a:buNone/>
            </a:pPr>
            <a:r>
              <a:rPr lang="es-ES" sz="36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ALGORITMOS DE RECUPERACIÓN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538750" y="684350"/>
            <a:ext cx="11007600" cy="5940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Algoritmo  NO-DESHACER / REHACER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1 Crear dos listas ACTIVAS y CONFIRMADAS, vacías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2. Inicializar ACTIVAS con la lista de transacciones activas almacenada en el último registro_de_validación en bitácora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3. Examinar la bitácora a partir del último punto de validación en adelante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4. Si se encuentra una entrada &lt;INICIAR,T&gt;, añadir T a la lista ACTIVAS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5. Si se encuentra una entrada &lt;COMMIT,T&gt;, mover T de ACTIVAS a CONFIRMADAS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6 Al terminar de examinar la bitácora:</a:t>
            </a:r>
          </a:p>
          <a:p>
            <a:pPr marL="0" lvl="0" indent="45720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Rehacer las operaciones &lt;ESCRIBIR,...&gt; de las transacciones en CONFIRMADAS , en el mismo orden en que aparecen en bitácora</a:t>
            </a:r>
          </a:p>
          <a:p>
            <a:pPr marL="0" lvl="0" indent="45720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Ignorar transacciones de la lista ACTIVAS (más adelante Reiniciar)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endParaRPr sz="1600" b="1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 b="1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Algoritmo DESHACER / REHACER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1 Crear dos listas ACTIVAS y CONFIRMADAS, vacías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2. Inicializar ACTIVAS con la lista de transacciones activas almacenada en el último registro_de_validación en bitácora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3. Examinar la bitácora a partir del último punto de validación en adelante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4. Si se encuentra una entrada &lt;INICIAR,T&gt;, añadir T a la lista ACTIVAS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5. Si se encuentra una entrada &lt;COMMIT,T&gt;, mover T de ACTIVAS a CONFIRMADAS</a:t>
            </a: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6 Al terminar de examinar la bitácora:</a:t>
            </a:r>
          </a:p>
          <a:p>
            <a:pPr marL="0" lvl="0" indent="45720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Deshacer  las operaciones &lt;ESCRIBIR,...&gt; de las transacciones de la lista ACTIVAS  , en orden inverso al que se anotaron  en bitácora</a:t>
            </a:r>
          </a:p>
          <a:p>
            <a:pPr marL="0" lvl="0" indent="457200" algn="just" rtl="0">
              <a:lnSpc>
                <a:spcPct val="110000"/>
              </a:lnSpc>
              <a:spcBef>
                <a:spcPts val="0"/>
              </a:spcBef>
              <a:buNone/>
            </a:pPr>
            <a:r>
              <a:rPr lang="es-ES" sz="1600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rPr>
              <a:t>Rehacer las operaciones &lt;ESCRIBIR,...&gt; de las transacciones en CONFIRMADAS en el mismo orden en que aparecen en bitácora</a:t>
            </a:r>
          </a:p>
          <a:p>
            <a:pPr marL="0" lvl="0" indent="457200" algn="just" rtl="0">
              <a:lnSpc>
                <a:spcPct val="110000"/>
              </a:lnSpc>
              <a:spcBef>
                <a:spcPts val="0"/>
              </a:spcBef>
              <a:buNone/>
            </a:pPr>
            <a:endParaRPr sz="1600">
              <a:solidFill>
                <a:schemeClr val="dk2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endParaRPr sz="125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endParaRPr sz="125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buNone/>
            </a:pPr>
            <a:endParaRPr sz="160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87"/>
    </mc:Choice>
    <mc:Fallback>
      <p:transition spd="slow" advTm="5187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rgbClr val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925</Words>
  <Application>Microsoft Office PowerPoint</Application>
  <PresentationFormat>Panorámica</PresentationFormat>
  <Paragraphs>189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Arial</vt:lpstr>
      <vt:lpstr>Calibri</vt:lpstr>
      <vt:lpstr>Cambria</vt:lpstr>
      <vt:lpstr>Impact</vt:lpstr>
      <vt:lpstr>Wireframe Building 16x9</vt:lpstr>
      <vt:lpstr>BD: TÉCNICAS DE RECUPERACIÓN</vt:lpstr>
      <vt:lpstr>INTRODUCCIÓN</vt:lpstr>
      <vt:lpstr>TIPOS DE FALLOS - ¿POR QUÉ SE PRODUCEN?</vt:lpstr>
      <vt:lpstr>TIPOS DE FALLOS - ¿POR QUÉ SE PRODUCEN?</vt:lpstr>
      <vt:lpstr>CONCEPTOS EN PROCESOS DE RECUPERACIÓN</vt:lpstr>
      <vt:lpstr>CONCEPTOS EN PROCESOS DE RECUPERACIÓN</vt:lpstr>
      <vt:lpstr>CONCEPTOS EN PROCESOS DE RECUPERACIÓN</vt:lpstr>
      <vt:lpstr>ALGORITMOS DE RECUPERACIÓN</vt:lpstr>
      <vt:lpstr>ALGORITMOS DE RECUPERACIÓN</vt:lpstr>
      <vt:lpstr>TÉCNICAS DE RECUPERACIÓN</vt:lpstr>
      <vt:lpstr>TÉCNICAS DE RECUPERACIÓN</vt:lpstr>
      <vt:lpstr>TÉCNICAS DE RECUPERACIÓN</vt:lpstr>
      <vt:lpstr>TÉCNICAS DE RECUPERACIÓN</vt:lpstr>
      <vt:lpstr>TÉCNICAS DE RECUPERACIÓN</vt:lpstr>
      <vt:lpstr>Procedimientos de Recuperación</vt:lpstr>
      <vt:lpstr>TÉCNICA DE PAGINACIÓN EN LA SOMBRA</vt:lpstr>
      <vt:lpstr>TÉCNICA DE PAGINACIÓN EN LA SOMBRA</vt:lpstr>
      <vt:lpstr>RECUPERACIÓN – BASES DE DATOS MÚLTIPLES</vt:lpstr>
      <vt:lpstr>RECUPERACIÓN – BASES DE DATOS MÚLTIPLES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BD: TÉCNICAS DE RECUPERACIÓN</dc:title>
  <cp:lastModifiedBy>RODRIGO AYALA GODOY</cp:lastModifiedBy>
  <cp:revision>3</cp:revision>
  <dcterms:modified xsi:type="dcterms:W3CDTF">2019-03-15T01:00:21Z</dcterms:modified>
</cp:coreProperties>
</file>